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60" r:id="rId3"/>
    <p:sldId id="257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21" autoAdjust="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50000"/>
                <a:alpha val="7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lumMod val="75000"/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C03FB-44C3-4159-97E2-AD933C9C79AB}" type="datetimeFigureOut">
              <a:rPr lang="en-US" smtClean="0"/>
              <a:t>1/15/2020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D0499-2C4C-4C8C-A850-AE6956DCE6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4794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C03FB-44C3-4159-97E2-AD933C9C79AB}" type="datetimeFigureOut">
              <a:rPr lang="en-US" smtClean="0"/>
              <a:t>1/15/2020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D0499-2C4C-4C8C-A850-AE6956DCE6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0432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C03FB-44C3-4159-97E2-AD933C9C79AB}" type="datetimeFigureOut">
              <a:rPr lang="en-US" smtClean="0"/>
              <a:t>1/15/2020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D0499-2C4C-4C8C-A850-AE6956DCE6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078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C03FB-44C3-4159-97E2-AD933C9C79AB}" type="datetimeFigureOut">
              <a:rPr lang="en-US" smtClean="0"/>
              <a:t>1/15/2020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D0499-2C4C-4C8C-A850-AE6956DCE6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1235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C03FB-44C3-4159-97E2-AD933C9C79AB}" type="datetimeFigureOut">
              <a:rPr lang="en-US" smtClean="0"/>
              <a:t>1/15/2020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D0499-2C4C-4C8C-A850-AE6956DCE6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2202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C03FB-44C3-4159-97E2-AD933C9C79AB}" type="datetimeFigureOut">
              <a:rPr lang="en-US" smtClean="0"/>
              <a:t>1/15/2020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D0499-2C4C-4C8C-A850-AE6956DCE6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26068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C03FB-44C3-4159-97E2-AD933C9C79AB}" type="datetimeFigureOut">
              <a:rPr lang="en-US" smtClean="0"/>
              <a:t>1/15/2020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D0499-2C4C-4C8C-A850-AE6956DCE6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1986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C03FB-44C3-4159-97E2-AD933C9C79AB}" type="datetimeFigureOut">
              <a:rPr lang="en-US" smtClean="0"/>
              <a:t>1/15/2020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D0499-2C4C-4C8C-A850-AE6956DCE6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77481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C03FB-44C3-4159-97E2-AD933C9C79AB}" type="datetimeFigureOut">
              <a:rPr lang="en-US" smtClean="0"/>
              <a:t>1/15/2020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D0499-2C4C-4C8C-A850-AE6956DCE6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07751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C03FB-44C3-4159-97E2-AD933C9C79AB}" type="datetimeFigureOut">
              <a:rPr lang="en-US" smtClean="0"/>
              <a:t>1/15/2020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D0499-2C4C-4C8C-A850-AE6956DCE6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3554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C03FB-44C3-4159-97E2-AD933C9C79AB}" type="datetimeFigureOut">
              <a:rPr lang="en-US" smtClean="0"/>
              <a:t>1/15/2020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D0499-2C4C-4C8C-A850-AE6956DCE61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125582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C03FB-44C3-4159-97E2-AD933C9C79AB}" type="datetimeFigureOut">
              <a:rPr lang="en-US" smtClean="0"/>
              <a:t>1/15/2020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D0499-2C4C-4C8C-A850-AE6956DCE6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28774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C03FB-44C3-4159-97E2-AD933C9C79AB}" type="datetimeFigureOut">
              <a:rPr lang="en-US" smtClean="0"/>
              <a:t>1/15/2020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D0499-2C4C-4C8C-A850-AE6956DCE61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977212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C03FB-44C3-4159-97E2-AD933C9C79AB}" type="datetimeFigureOut">
              <a:rPr lang="en-US" smtClean="0"/>
              <a:t>1/15/2020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D0499-2C4C-4C8C-A850-AE6956DCE6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31207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C03FB-44C3-4159-97E2-AD933C9C79AB}" type="datetimeFigureOut">
              <a:rPr lang="en-US" smtClean="0"/>
              <a:t>1/15/2020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D0499-2C4C-4C8C-A850-AE6956DCE6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98996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C03FB-44C3-4159-97E2-AD933C9C79AB}" type="datetimeFigureOut">
              <a:rPr lang="en-US" smtClean="0"/>
              <a:t>1/15/2020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D0499-2C4C-4C8C-A850-AE6956DCE6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5090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cxnSp>
          <p:nvCxnSpPr>
            <p:cNvPr id="7" name="Straight Connector 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Freeform 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50000"/>
                <a:alpha val="7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6C03FB-44C3-4159-97E2-AD933C9C79AB}" type="datetimeFigureOut">
              <a:rPr lang="en-US" smtClean="0"/>
              <a:t>1/15/2020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8AAD0499-2C4C-4C8C-A850-AE6956DCE6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208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0"/>
            <a:ext cx="7772400" cy="2743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Student’s Name</a:t>
            </a:r>
            <a:br>
              <a:rPr lang="en-US" dirty="0" smtClean="0"/>
            </a:br>
            <a:r>
              <a:rPr lang="en-US" dirty="0" smtClean="0"/>
              <a:t>Institutional affiliation</a:t>
            </a:r>
            <a:br>
              <a:rPr lang="en-US" dirty="0" smtClean="0"/>
            </a:br>
            <a:r>
              <a:rPr lang="en-US" dirty="0" smtClean="0"/>
              <a:t>Evidence Based Practices for Reducing Recidivism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81200" y="3657600"/>
            <a:ext cx="6400800" cy="2819400"/>
          </a:xfrm>
        </p:spPr>
        <p:txBody>
          <a:bodyPr>
            <a:normAutofit/>
          </a:bodyPr>
          <a:lstStyle/>
          <a:p>
            <a:pPr algn="l"/>
            <a:endParaRPr lang="en-GB" sz="5100" dirty="0" smtClean="0"/>
          </a:p>
          <a:p>
            <a:pPr marL="514350" indent="-514350" algn="l">
              <a:buFont typeface="Wingdings" pitchFamily="2" charset="2"/>
              <a:buChar char="Ø"/>
            </a:pPr>
            <a:endParaRPr lang="en-GB" dirty="0" smtClean="0"/>
          </a:p>
          <a:p>
            <a:pPr marL="514350" indent="-514350" algn="l">
              <a:buFont typeface="Wingdings" pitchFamily="2" charset="2"/>
              <a:buChar char="Ø"/>
            </a:pP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4330854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The current state sentencing policies have led to high rate of criminal recidivism in the United States.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Criminologist and sociologist have been engaging in a number of studies as to what works to keep criminals from reoffending.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Three quarter of felony defendants  sentenced in the United States  have criminal records.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Research indicate that for a correctional institution to be effective in reducing recidivism all partners involved must engage in evidence based practices.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46385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GB" dirty="0" smtClean="0"/>
              <a:t>Continuation…..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Evidence  based practices, involves use of scientific evidence for guidance and decision making.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As the correctional administrator in charge of the segregated management unit(SMU) housing the worst behaved criminals in the world, I will adopt evidence based principles to reduce recidivism and shape the lives of the inmates.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 my plan will involve identifying criminals  who are likely to reoffend using a validated risk assessment instrument .</a:t>
            </a:r>
          </a:p>
          <a:p>
            <a:pPr>
              <a:buFont typeface="Wingdings" pitchFamily="2" charset="2"/>
              <a:buChar char="Ø"/>
            </a:pPr>
            <a:endParaRPr lang="en-US" dirty="0" smtClean="0"/>
          </a:p>
          <a:p>
            <a:pPr>
              <a:buFont typeface="Wingdings" pitchFamily="2" charset="2"/>
              <a:buChar char="Ø"/>
            </a:pPr>
            <a:endParaRPr lang="en-US" dirty="0" smtClean="0"/>
          </a:p>
          <a:p>
            <a:pPr>
              <a:buFont typeface="Wingdings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72016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Risk and need assessment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Basically, the recidivism rate for segregated management unit inmates is high compared to other federal prison inmates thus my administration will ensure all SMU inmates undergo the compulsory risk assessment test.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The moderate and high risk offenders will then be subjected to a criminogenic needs assessment.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Criminogenic needs refer to those factors within a criminal life that contributed to their violation of the law.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4176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dirty="0" smtClean="0"/>
              <a:t>Continuation….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Antisocial peer groups, lack of self control and drug dependency are some of the criminogenic needs associated with recidivism.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Research indicate that the rate of reoffending among low risk offenders is likely to increases when they are included in a program with high risk offenders hence the importance of placing the inmates in different categories.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Accurate assessment of criminal level of risk and criminogenic needs stands out as the most appropriate means of reducing recidivism.</a:t>
            </a:r>
          </a:p>
          <a:p>
            <a:pPr>
              <a:buFont typeface="Wingdings" pitchFamily="2" charset="2"/>
              <a:buChar char="Ø"/>
            </a:pPr>
            <a:endParaRPr lang="en-US" dirty="0" smtClean="0"/>
          </a:p>
          <a:p>
            <a:pPr>
              <a:buFont typeface="Wingdings" pitchFamily="2" charset="2"/>
              <a:buChar char="Ø"/>
            </a:pPr>
            <a:endParaRPr lang="en-US" dirty="0" smtClean="0"/>
          </a:p>
          <a:p>
            <a:pPr>
              <a:buFont typeface="Wingdings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70647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mtClean="0"/>
              <a:t>Continuation….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smtClean="0"/>
              <a:t>The data obtained from these assessments of is important in determining  the kind of treatment to be provided as well as the appropriate condition of probation to be imposed.</a:t>
            </a:r>
          </a:p>
          <a:p>
            <a:pPr>
              <a:buFont typeface="Wingdings" pitchFamily="2" charset="2"/>
              <a:buChar char="Ø"/>
            </a:pPr>
            <a:r>
              <a:rPr lang="en-US" smtClean="0"/>
              <a:t>It is also important in determining the sanctions to applied upon violation of the probation.</a:t>
            </a:r>
          </a:p>
          <a:p>
            <a:pPr>
              <a:buFont typeface="Wingdings" pitchFamily="2" charset="2"/>
              <a:buChar char="Ø"/>
            </a:pPr>
            <a:r>
              <a:rPr lang="en-US" smtClean="0"/>
              <a:t>Imposing an additional probation condition beyond those directly related to criminal risk level or needs only serves to distract the criminal.</a:t>
            </a:r>
          </a:p>
          <a:p>
            <a:pPr>
              <a:buFont typeface="Wingdings" pitchFamily="2" charset="2"/>
              <a:buChar char="Ø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6690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Cognitive behavioural therapy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My administration will also on embark on cognitive behavioral program as a mean of  reducing  recidivism in the segregated management unit.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Cognitive behavioral therapy for offenders  emphasizes on personal accountability, helping criminals understand thoughts and choices that led to their crimes as well as teaching them alternative behaviors and thoughts.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Skills or new behaviors are practiced or role played rather than being taught to the offenders.</a:t>
            </a:r>
          </a:p>
          <a:p>
            <a:pPr>
              <a:buFont typeface="Wingdings" pitchFamily="2" charset="2"/>
              <a:buChar char="Ø"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70925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Continuation…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Basically, it involves rewiring the offenders brain through a repetitive practice of pro social behavior.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Research indicate that cognitive behavioral therapy is effective in reducing recidivism in both high risk and moderate criminal groups.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 I strongly believed if this program is effectively adopted  most inmates in the segregated management unit will acquire behaviors  acceptable by the society.  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47456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Positive reinforcement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My administration will also adopt positive reinforcement as a mean of reducing recidivism in the segregated management unit.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Research says that positive reinforcement are more effective than sanctions.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Criminals respond better and maintain newly acquired behaviors when approached with rewards rather than punishments.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16552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Continuation…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Human beings have the ability to adapt and survive in the most negative environment thus negative reinforcement practices or sanctions do not play a vital role in changing  inmates behavior.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My administration will focus on praising and rewarding  the most behaved inmates in the SMU as a mean of encouraging them to change their behavior.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 Reinforcements serves to strengthen a behavior  as well as increasing it’s chances of occurring again in the future.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6988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Continuation…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Actions are as important as words in communicating and sending important signals to criminals about what is acceptable behavior in the society.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The more a criminal feels that they have been treated fairly the more they are likely to obey the law in future.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To achieve the overall goal of sentencing offenders, my  administration will  adopt evidence based approaches  that have proven to reduce recidivism.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30287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GB" dirty="0"/>
              <a:t>Hyatt, J. (2018). </a:t>
            </a:r>
            <a:r>
              <a:rPr lang="en-GB" i="1" dirty="0"/>
              <a:t>The impact of cognitive-behavioral therapy on the recidivism of high risk probationers</a:t>
            </a:r>
            <a:r>
              <a:rPr lang="en-GB" dirty="0" smtClean="0"/>
              <a:t>.</a:t>
            </a:r>
          </a:p>
          <a:p>
            <a:pPr>
              <a:buFont typeface="Wingdings" pitchFamily="2" charset="2"/>
              <a:buChar char="Ø"/>
            </a:pPr>
            <a:r>
              <a:rPr lang="en-GB" dirty="0"/>
              <a:t>Taxman, F., &amp; Pattavina, A. (2013). </a:t>
            </a:r>
            <a:r>
              <a:rPr lang="en-GB" i="1" dirty="0"/>
              <a:t>Simulation strategies to reduce recidivism</a:t>
            </a:r>
            <a:r>
              <a:rPr lang="en-GB" dirty="0"/>
              <a:t>. New York, NY: Springer</a:t>
            </a:r>
            <a:r>
              <a:rPr lang="en-GB" dirty="0" smtClean="0"/>
              <a:t>.</a:t>
            </a:r>
          </a:p>
          <a:p>
            <a:pPr>
              <a:buFont typeface="Wingdings" pitchFamily="2" charset="2"/>
              <a:buChar char="Ø"/>
            </a:pPr>
            <a:r>
              <a:rPr lang="en-GB" dirty="0"/>
              <a:t>Craig, L., Dixon, L., &amp; Gannon, T. (2017). </a:t>
            </a:r>
            <a:r>
              <a:rPr lang="en-GB" i="1" dirty="0"/>
              <a:t>What works in offender rehabilitation</a:t>
            </a:r>
            <a:r>
              <a:rPr lang="en-GB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3169578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493</TotalTime>
  <Words>719</Words>
  <Application>Microsoft Office PowerPoint</Application>
  <PresentationFormat>On-screen Show (4:3)</PresentationFormat>
  <Paragraphs>49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Trebuchet MS</vt:lpstr>
      <vt:lpstr>Wingdings</vt:lpstr>
      <vt:lpstr>Wingdings 3</vt:lpstr>
      <vt:lpstr>Facet</vt:lpstr>
      <vt:lpstr>Student’s Name Institutional affiliation Evidence Based Practices for Reducing Recidivism</vt:lpstr>
      <vt:lpstr>Introduction</vt:lpstr>
      <vt:lpstr>Continuation…..</vt:lpstr>
      <vt:lpstr>Risk and need assessment</vt:lpstr>
      <vt:lpstr>Continuation….</vt:lpstr>
      <vt:lpstr>Continuation….</vt:lpstr>
      <vt:lpstr>Cognitive behavioural therapy</vt:lpstr>
      <vt:lpstr>Continuation…</vt:lpstr>
      <vt:lpstr>Positive reinforcement</vt:lpstr>
      <vt:lpstr>Continuation…</vt:lpstr>
      <vt:lpstr>Continuation…</vt:lpstr>
      <vt:lpstr>References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Microsoft</dc:creator>
  <cp:lastModifiedBy>HP</cp:lastModifiedBy>
  <cp:revision>101</cp:revision>
  <dcterms:created xsi:type="dcterms:W3CDTF">2020-01-14T11:44:15Z</dcterms:created>
  <dcterms:modified xsi:type="dcterms:W3CDTF">2020-01-15T20:39:54Z</dcterms:modified>
</cp:coreProperties>
</file>